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56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88" r:id="rId11"/>
    <p:sldId id="290" r:id="rId12"/>
    <p:sldId id="289" r:id="rId13"/>
    <p:sldId id="293" r:id="rId14"/>
    <p:sldId id="272" r:id="rId15"/>
    <p:sldId id="273" r:id="rId16"/>
    <p:sldId id="274" r:id="rId17"/>
    <p:sldId id="294" r:id="rId18"/>
    <p:sldId id="275" r:id="rId19"/>
    <p:sldId id="27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29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D0C87-964D-4799-A6BE-D17362690E71}" type="doc">
      <dgm:prSet loTypeId="urn:microsoft.com/office/officeart/2005/8/layout/hList6" loCatId="list" qsTypeId="urn:microsoft.com/office/officeart/2005/8/quickstyle/simple2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82CAFBDB-31A2-45D1-87FB-10FBE02AB8F3}">
      <dgm:prSet custT="1"/>
      <dgm:spPr/>
      <dgm:t>
        <a:bodyPr/>
        <a:lstStyle/>
        <a:p>
          <a:pPr algn="ctr" rtl="0"/>
          <a:r>
            <a:rPr lang="en-IN" sz="2800" b="1" i="0" dirty="0">
              <a:solidFill>
                <a:srgbClr val="FFFF00"/>
              </a:solidFill>
            </a:rPr>
            <a:t>Supervised Learning </a:t>
          </a:r>
          <a:endParaRPr lang="en-US" sz="2800" b="1" dirty="0">
            <a:solidFill>
              <a:srgbClr val="FFFF00"/>
            </a:solidFill>
          </a:endParaRPr>
        </a:p>
      </dgm:t>
    </dgm:pt>
    <dgm:pt modelId="{8CA9EBA2-A46A-4D73-8432-81731AC0258B}" type="parTrans" cxnId="{D575D492-2373-44DD-9664-47986053602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872B44C-0D09-4444-B399-13BC693D20EE}" type="sibTrans" cxnId="{D575D492-2373-44DD-9664-47986053602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BF364CD1-A7FE-448F-BC8F-FD464D4F5E91}">
      <dgm:prSet custT="1"/>
      <dgm:spPr/>
      <dgm:t>
        <a:bodyPr/>
        <a:lstStyle/>
        <a:p>
          <a:pPr algn="ctr" rtl="0"/>
          <a:r>
            <a:rPr lang="en-IN" sz="2800" b="1" i="0" dirty="0">
              <a:solidFill>
                <a:srgbClr val="FFFF00"/>
              </a:solidFill>
            </a:rPr>
            <a:t>Unsupervised Learning</a:t>
          </a:r>
          <a:endParaRPr lang="en-US" sz="2800" b="1" dirty="0">
            <a:solidFill>
              <a:srgbClr val="FFFF00"/>
            </a:solidFill>
          </a:endParaRPr>
        </a:p>
      </dgm:t>
    </dgm:pt>
    <dgm:pt modelId="{A5F5118B-996A-42F1-8FA8-2EB6E203B3C1}" type="parTrans" cxnId="{F2A0BC5F-C4F3-4CD4-BDA9-2A3B1C09A55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E2DC4D0-A6B6-4EAE-B789-F56C5AD33FCD}" type="sibTrans" cxnId="{F2A0BC5F-C4F3-4CD4-BDA9-2A3B1C09A55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553624C4-1AAC-4499-A546-22D82AFB8397}">
      <dgm:prSet custT="1"/>
      <dgm:spPr/>
      <dgm:t>
        <a:bodyPr/>
        <a:lstStyle/>
        <a:p>
          <a:r>
            <a:rPr lang="en-US" sz="1400" b="1" dirty="0">
              <a:solidFill>
                <a:schemeClr val="tx1"/>
              </a:solidFill>
            </a:rPr>
            <a:t>Linear Regression</a:t>
          </a:r>
        </a:p>
        <a:p>
          <a:r>
            <a:rPr lang="en-US" sz="1400" b="1" dirty="0"/>
            <a:t>Logistic Regression</a:t>
          </a:r>
        </a:p>
        <a:p>
          <a:r>
            <a:rPr lang="en-US" sz="1400" b="1" dirty="0"/>
            <a:t>Decision Trees</a:t>
          </a:r>
        </a:p>
        <a:p>
          <a:r>
            <a:rPr lang="en-US" sz="1400" b="1" dirty="0"/>
            <a:t>Random Forest</a:t>
          </a:r>
        </a:p>
        <a:p>
          <a:r>
            <a:rPr lang="en-US" sz="1400" b="1" dirty="0"/>
            <a:t>SVM</a:t>
          </a:r>
        </a:p>
        <a:p>
          <a:r>
            <a:rPr lang="en-US" sz="1400" b="1" dirty="0" err="1"/>
            <a:t>kNN</a:t>
          </a:r>
          <a:endParaRPr lang="en-US" sz="1400" b="1" dirty="0"/>
        </a:p>
        <a:p>
          <a:r>
            <a:rPr lang="en-US" sz="1400" b="1" dirty="0"/>
            <a:t>Naïve Bayes</a:t>
          </a:r>
        </a:p>
        <a:p>
          <a:r>
            <a:rPr lang="en-US" sz="1400" b="1" dirty="0">
              <a:solidFill>
                <a:schemeClr val="bg1">
                  <a:lumMod val="65000"/>
                </a:schemeClr>
              </a:solidFill>
            </a:rPr>
            <a:t>Neural Nets</a:t>
          </a:r>
          <a:endParaRPr lang="en-US" sz="1400" b="1" dirty="0"/>
        </a:p>
        <a:p>
          <a:endParaRPr lang="en-US" sz="1200" dirty="0"/>
        </a:p>
        <a:p>
          <a:endParaRPr lang="en-GB" sz="1200" dirty="0"/>
        </a:p>
      </dgm:t>
    </dgm:pt>
    <dgm:pt modelId="{3B42B7CB-D3FD-427F-810C-3A1BEEAE0BE1}" type="parTrans" cxnId="{CFC1CCA1-2709-4AA7-AC7A-CC5DEE686165}">
      <dgm:prSet/>
      <dgm:spPr/>
      <dgm:t>
        <a:bodyPr/>
        <a:lstStyle/>
        <a:p>
          <a:endParaRPr lang="en-GB"/>
        </a:p>
      </dgm:t>
    </dgm:pt>
    <dgm:pt modelId="{850131A1-C18D-4EBB-A84A-356D53430BAA}" type="sibTrans" cxnId="{CFC1CCA1-2709-4AA7-AC7A-CC5DEE686165}">
      <dgm:prSet/>
      <dgm:spPr/>
      <dgm:t>
        <a:bodyPr/>
        <a:lstStyle/>
        <a:p>
          <a:endParaRPr lang="en-GB"/>
        </a:p>
      </dgm:t>
    </dgm:pt>
    <dgm:pt modelId="{B0A96BDF-1D9D-4902-B978-766A95746D44}">
      <dgm:prSet custT="1"/>
      <dgm:spPr/>
      <dgm:t>
        <a:bodyPr/>
        <a:lstStyle/>
        <a:p>
          <a:r>
            <a:rPr lang="en-US" sz="1400" b="1" dirty="0"/>
            <a:t>k-Means</a:t>
          </a:r>
        </a:p>
        <a:p>
          <a:r>
            <a:rPr lang="en-US" sz="1400" b="1" dirty="0"/>
            <a:t>Hierarchical Clustering</a:t>
          </a:r>
        </a:p>
        <a:p>
          <a:r>
            <a:rPr lang="en-US" sz="1400" b="1" dirty="0"/>
            <a:t>Recommender Systems</a:t>
          </a:r>
          <a:endParaRPr lang="en-GB" sz="1400" b="1" dirty="0"/>
        </a:p>
      </dgm:t>
    </dgm:pt>
    <dgm:pt modelId="{FFF219D3-AFEF-4583-B2B7-4D3A7638DCF8}" type="parTrans" cxnId="{F885F5A6-2AD9-40A9-A815-8607ED685010}">
      <dgm:prSet/>
      <dgm:spPr/>
      <dgm:t>
        <a:bodyPr/>
        <a:lstStyle/>
        <a:p>
          <a:endParaRPr lang="en-GB"/>
        </a:p>
      </dgm:t>
    </dgm:pt>
    <dgm:pt modelId="{A8489923-6D84-454E-8E1D-9ADF1BB74205}" type="sibTrans" cxnId="{F885F5A6-2AD9-40A9-A815-8607ED685010}">
      <dgm:prSet/>
      <dgm:spPr/>
      <dgm:t>
        <a:bodyPr/>
        <a:lstStyle/>
        <a:p>
          <a:endParaRPr lang="en-GB"/>
        </a:p>
      </dgm:t>
    </dgm:pt>
    <dgm:pt modelId="{8608B9B6-9D9B-4B30-90FB-CCD49E2E5224}" type="pres">
      <dgm:prSet presAssocID="{CC1D0C87-964D-4799-A6BE-D17362690E7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900DA6-C8A9-4D29-BC29-FECD6D56393D}" type="pres">
      <dgm:prSet presAssocID="{82CAFBDB-31A2-45D1-87FB-10FBE02AB8F3}" presName="node" presStyleLbl="node1" presStyleIdx="0" presStyleCnt="4" custScaleX="868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2423E1-1F24-41FD-9328-70401B290793}" type="pres">
      <dgm:prSet presAssocID="{F872B44C-0D09-4444-B399-13BC693D20EE}" presName="sibTrans" presStyleCnt="0"/>
      <dgm:spPr/>
    </dgm:pt>
    <dgm:pt modelId="{A2ED2E71-54D2-4BE0-8FF7-3914EB72E8E3}" type="pres">
      <dgm:prSet presAssocID="{553624C4-1AAC-4499-A546-22D82AFB8397}" presName="node" presStyleLbl="node1" presStyleIdx="1" presStyleCnt="4" custScaleX="1185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A79EA-91B7-4E0D-AC80-64EA4251D820}" type="pres">
      <dgm:prSet presAssocID="{850131A1-C18D-4EBB-A84A-356D53430BAA}" presName="sibTrans" presStyleCnt="0"/>
      <dgm:spPr/>
    </dgm:pt>
    <dgm:pt modelId="{58DF74FD-4DD7-4725-AAE4-B382C89378BC}" type="pres">
      <dgm:prSet presAssocID="{BF364CD1-A7FE-448F-BC8F-FD464D4F5E91}" presName="node" presStyleLbl="node1" presStyleIdx="2" presStyleCnt="4" custScaleX="108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89790-0877-46BE-AD2E-7703BE924D48}" type="pres">
      <dgm:prSet presAssocID="{4E2DC4D0-A6B6-4EAE-B789-F56C5AD33FCD}" presName="sibTrans" presStyleCnt="0"/>
      <dgm:spPr/>
    </dgm:pt>
    <dgm:pt modelId="{2DC6BEC4-4A1E-49DD-8007-9AD7A672C76F}" type="pres">
      <dgm:prSet presAssocID="{B0A96BDF-1D9D-4902-B978-766A95746D4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B885C6-32CA-44C0-AA77-D9EA72CEE84E}" type="presOf" srcId="{CC1D0C87-964D-4799-A6BE-D17362690E71}" destId="{8608B9B6-9D9B-4B30-90FB-CCD49E2E5224}" srcOrd="0" destOrd="0" presId="urn:microsoft.com/office/officeart/2005/8/layout/hList6"/>
    <dgm:cxn modelId="{53268AF0-461C-4044-A787-E1235026BFA6}" type="presOf" srcId="{BF364CD1-A7FE-448F-BC8F-FD464D4F5E91}" destId="{58DF74FD-4DD7-4725-AAE4-B382C89378BC}" srcOrd="0" destOrd="0" presId="urn:microsoft.com/office/officeart/2005/8/layout/hList6"/>
    <dgm:cxn modelId="{F2A0BC5F-C4F3-4CD4-BDA9-2A3B1C09A553}" srcId="{CC1D0C87-964D-4799-A6BE-D17362690E71}" destId="{BF364CD1-A7FE-448F-BC8F-FD464D4F5E91}" srcOrd="2" destOrd="0" parTransId="{A5F5118B-996A-42F1-8FA8-2EB6E203B3C1}" sibTransId="{4E2DC4D0-A6B6-4EAE-B789-F56C5AD33FCD}"/>
    <dgm:cxn modelId="{BDCA2E26-12C6-452A-AF9C-6A4F834D271B}" type="presOf" srcId="{553624C4-1AAC-4499-A546-22D82AFB8397}" destId="{A2ED2E71-54D2-4BE0-8FF7-3914EB72E8E3}" srcOrd="0" destOrd="0" presId="urn:microsoft.com/office/officeart/2005/8/layout/hList6"/>
    <dgm:cxn modelId="{F885F5A6-2AD9-40A9-A815-8607ED685010}" srcId="{CC1D0C87-964D-4799-A6BE-D17362690E71}" destId="{B0A96BDF-1D9D-4902-B978-766A95746D44}" srcOrd="3" destOrd="0" parTransId="{FFF219D3-AFEF-4583-B2B7-4D3A7638DCF8}" sibTransId="{A8489923-6D84-454E-8E1D-9ADF1BB74205}"/>
    <dgm:cxn modelId="{CFC1CCA1-2709-4AA7-AC7A-CC5DEE686165}" srcId="{CC1D0C87-964D-4799-A6BE-D17362690E71}" destId="{553624C4-1AAC-4499-A546-22D82AFB8397}" srcOrd="1" destOrd="0" parTransId="{3B42B7CB-D3FD-427F-810C-3A1BEEAE0BE1}" sibTransId="{850131A1-C18D-4EBB-A84A-356D53430BAA}"/>
    <dgm:cxn modelId="{97A1F9C0-C729-4845-ADE6-91473AD0D9DB}" type="presOf" srcId="{B0A96BDF-1D9D-4902-B978-766A95746D44}" destId="{2DC6BEC4-4A1E-49DD-8007-9AD7A672C76F}" srcOrd="0" destOrd="0" presId="urn:microsoft.com/office/officeart/2005/8/layout/hList6"/>
    <dgm:cxn modelId="{0EB4DBFA-F2BF-4652-8E8A-60ABCBF9F8C3}" type="presOf" srcId="{82CAFBDB-31A2-45D1-87FB-10FBE02AB8F3}" destId="{00900DA6-C8A9-4D29-BC29-FECD6D56393D}" srcOrd="0" destOrd="0" presId="urn:microsoft.com/office/officeart/2005/8/layout/hList6"/>
    <dgm:cxn modelId="{D575D492-2373-44DD-9664-479860536028}" srcId="{CC1D0C87-964D-4799-A6BE-D17362690E71}" destId="{82CAFBDB-31A2-45D1-87FB-10FBE02AB8F3}" srcOrd="0" destOrd="0" parTransId="{8CA9EBA2-A46A-4D73-8432-81731AC0258B}" sibTransId="{F872B44C-0D09-4444-B399-13BC693D20EE}"/>
    <dgm:cxn modelId="{C1E02761-C3FB-4DC9-870F-3FC61DAB3AFB}" type="presParOf" srcId="{8608B9B6-9D9B-4B30-90FB-CCD49E2E5224}" destId="{00900DA6-C8A9-4D29-BC29-FECD6D56393D}" srcOrd="0" destOrd="0" presId="urn:microsoft.com/office/officeart/2005/8/layout/hList6"/>
    <dgm:cxn modelId="{7EF25048-14D7-43C6-AC67-CC569049024A}" type="presParOf" srcId="{8608B9B6-9D9B-4B30-90FB-CCD49E2E5224}" destId="{A72423E1-1F24-41FD-9328-70401B290793}" srcOrd="1" destOrd="0" presId="urn:microsoft.com/office/officeart/2005/8/layout/hList6"/>
    <dgm:cxn modelId="{EAECAEE4-977E-4B1F-A2C3-B2415B557048}" type="presParOf" srcId="{8608B9B6-9D9B-4B30-90FB-CCD49E2E5224}" destId="{A2ED2E71-54D2-4BE0-8FF7-3914EB72E8E3}" srcOrd="2" destOrd="0" presId="urn:microsoft.com/office/officeart/2005/8/layout/hList6"/>
    <dgm:cxn modelId="{1C18F415-B81C-4D85-AE6D-8EB4D3450A74}" type="presParOf" srcId="{8608B9B6-9D9B-4B30-90FB-CCD49E2E5224}" destId="{B0DA79EA-91B7-4E0D-AC80-64EA4251D820}" srcOrd="3" destOrd="0" presId="urn:microsoft.com/office/officeart/2005/8/layout/hList6"/>
    <dgm:cxn modelId="{14A05EB2-5ACA-46C2-8584-5680AF7219FC}" type="presParOf" srcId="{8608B9B6-9D9B-4B30-90FB-CCD49E2E5224}" destId="{58DF74FD-4DD7-4725-AAE4-B382C89378BC}" srcOrd="4" destOrd="0" presId="urn:microsoft.com/office/officeart/2005/8/layout/hList6"/>
    <dgm:cxn modelId="{E3404395-CB71-40A0-A78C-9E6151D7B1BB}" type="presParOf" srcId="{8608B9B6-9D9B-4B30-90FB-CCD49E2E5224}" destId="{6F789790-0877-46BE-AD2E-7703BE924D48}" srcOrd="5" destOrd="0" presId="urn:microsoft.com/office/officeart/2005/8/layout/hList6"/>
    <dgm:cxn modelId="{BAAAC75A-1424-4C6C-9ED3-395BA5B32452}" type="presParOf" srcId="{8608B9B6-9D9B-4B30-90FB-CCD49E2E5224}" destId="{2DC6BEC4-4A1E-49DD-8007-9AD7A672C76F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00DA6-C8A9-4D29-BC29-FECD6D56393D}">
      <dsp:nvSpPr>
        <dsp:cNvPr id="0" name=""/>
        <dsp:cNvSpPr/>
      </dsp:nvSpPr>
      <dsp:spPr>
        <a:xfrm rot="16200000">
          <a:off x="-976418" y="980350"/>
          <a:ext cx="4030288" cy="2069587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i="0" kern="1200" dirty="0">
              <a:solidFill>
                <a:srgbClr val="FFFF00"/>
              </a:solidFill>
            </a:rPr>
            <a:t>Supervised Learning </a:t>
          </a:r>
          <a:endParaRPr lang="en-US" sz="2800" b="1" kern="1200" dirty="0">
            <a:solidFill>
              <a:srgbClr val="FFFF00"/>
            </a:solidFill>
          </a:endParaRPr>
        </a:p>
      </dsp:txBody>
      <dsp:txXfrm rot="5400000">
        <a:off x="3932" y="806058"/>
        <a:ext cx="2069587" cy="2418172"/>
      </dsp:txXfrm>
    </dsp:sp>
    <dsp:sp modelId="{A2ED2E71-54D2-4BE0-8FF7-3914EB72E8E3}">
      <dsp:nvSpPr>
        <dsp:cNvPr id="0" name=""/>
        <dsp:cNvSpPr/>
      </dsp:nvSpPr>
      <dsp:spPr>
        <a:xfrm rot="16200000">
          <a:off x="1650837" y="601505"/>
          <a:ext cx="4030288" cy="2827276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tx1"/>
              </a:solidFill>
            </a:rPr>
            <a:t>Linear Regression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Logistic Regression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Decision Trees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Random Forest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SVM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/>
            <a:t>kNN</a:t>
          </a:r>
          <a:endParaRPr lang="en-US" sz="1400" b="1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Naïve Bayes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chemeClr val="bg1">
                  <a:lumMod val="65000"/>
                </a:schemeClr>
              </a:solidFill>
            </a:rPr>
            <a:t>Neural Nets</a:t>
          </a:r>
          <a:endParaRPr lang="en-US" sz="1400" b="1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200" kern="1200" dirty="0"/>
        </a:p>
      </dsp:txBody>
      <dsp:txXfrm rot="5400000">
        <a:off x="2252343" y="806057"/>
        <a:ext cx="2827276" cy="2418172"/>
      </dsp:txXfrm>
    </dsp:sp>
    <dsp:sp modelId="{58DF74FD-4DD7-4725-AAE4-B382C89378BC}">
      <dsp:nvSpPr>
        <dsp:cNvPr id="0" name=""/>
        <dsp:cNvSpPr/>
      </dsp:nvSpPr>
      <dsp:spPr>
        <a:xfrm rot="16200000">
          <a:off x="4536386" y="722056"/>
          <a:ext cx="4030288" cy="2586174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7800" bIns="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i="0" kern="1200" dirty="0">
              <a:solidFill>
                <a:srgbClr val="FFFF00"/>
              </a:solidFill>
            </a:rPr>
            <a:t>Unsupervised Learning</a:t>
          </a:r>
          <a:endParaRPr lang="en-US" sz="2800" b="1" kern="1200" dirty="0">
            <a:solidFill>
              <a:srgbClr val="FFFF00"/>
            </a:solidFill>
          </a:endParaRPr>
        </a:p>
      </dsp:txBody>
      <dsp:txXfrm rot="5400000">
        <a:off x="5258443" y="806057"/>
        <a:ext cx="2586174" cy="2418172"/>
      </dsp:txXfrm>
    </dsp:sp>
    <dsp:sp modelId="{2DC6BEC4-4A1E-49DD-8007-9AD7A672C76F}">
      <dsp:nvSpPr>
        <dsp:cNvPr id="0" name=""/>
        <dsp:cNvSpPr/>
      </dsp:nvSpPr>
      <dsp:spPr>
        <a:xfrm rot="16200000">
          <a:off x="7200455" y="822985"/>
          <a:ext cx="4030288" cy="2384317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89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k-Means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Hierarchical Clustering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Recommender Systems</a:t>
          </a:r>
          <a:endParaRPr lang="en-GB" sz="1400" b="1" kern="1200" dirty="0"/>
        </a:p>
      </dsp:txBody>
      <dsp:txXfrm rot="5400000">
        <a:off x="8023440" y="806058"/>
        <a:ext cx="2384317" cy="2418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E01BB-D1E1-4153-BFC1-E8C4C397068D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25682-CE1F-450C-8F92-66654D653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02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1FE2-10B0-4078-804C-C5F5DBF58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DEC76-ACD1-4B9F-9086-14C15295D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F86F5-8583-4D74-8C1D-4BF27C09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6AE96-51D7-4864-A80B-CD5D6B561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5842A-79BC-4DB5-B051-4438E2A3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38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BC01-16EE-4196-A132-F0689FC8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54A41-C05F-4586-9D91-D7EFA4922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44998-0C08-4663-B73D-8C8B39561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D01F1-4237-47D5-89D2-5F54832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5D370-9460-454B-8B09-FF38BBD2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700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84EEC-0B8F-4692-BF32-A52487B81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3AC05-5FF3-43C2-95E0-0C46B9627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85D76-6B10-48E7-8C2C-BAAE1EA04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D7DB-8169-4075-B643-0B078703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714D-4761-43A5-BEB2-8A82F410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76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47EA-D976-4D4A-AAA6-AB3D9703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66733-316D-4FEA-A3E8-B06015B93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1B5A-4F27-41B3-A4BC-9F94B6FB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68BF-4853-4833-8DA0-4F668E25E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907A0-5359-4360-A5E2-158F1ADF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6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54D89-5411-4917-A319-2A4AAC60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867CE-1B5C-4B35-91F9-22BAB220C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0EDB0-BF3D-4D0D-B5D3-84D02B095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D0131-3D03-4857-AA87-B45F0645C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DA665-029C-4A26-885C-62F37B0B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37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38D5-98CC-45B1-A14C-C7ED718B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5ACC5-577D-4352-B15C-66329D5C9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3104D-C208-47B1-826A-651566FBF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3AE34-352F-4AA6-8837-DB218DEFF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8DD44-D6E5-4309-84A1-FB785111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35CF0-AC96-4F19-AF44-5A76627D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17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BDC0-C6DB-4765-8F42-9E838A70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1BD82-7F47-4448-8159-2773DDC39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49938-2689-4060-99C9-E31F55359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5F6D4-962E-4170-9E70-C149F91BB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E76A1-C73D-4845-A885-ADCC4FA63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EFBF60-601E-42F8-A88E-737F0A3A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BC51D-2593-44E2-83C3-5177AC975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7AAC25-4544-4739-8533-3DFA5DAE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320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68DA-88B8-4E59-A203-679951F0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63AC7-261D-4E2B-8A5E-19315DB4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D261E-BB51-405E-9FA2-8C0152F9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65717-B96E-4BA4-B85F-A1790513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13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BBE1BD-FA14-4D88-B82A-BAC610F0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18251-94D3-4801-87B9-A361E1B1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5B820-15F0-451D-BB15-8337BCFA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58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5655-DA57-402C-81E3-7133AE90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19145-16A6-4CAF-A0F0-D8565D0F3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7EEF1-2769-432A-BFAF-EF33F85CD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B028-0490-4CD0-80DE-6BC9E367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18384-2DCE-4D04-82CB-6E39D6A6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F4ED3-E37F-48CE-A9D5-9C6DFE7BF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80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9375-1EAD-4F9C-BDFA-851DE657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28A608-FEEF-4203-AB51-BB104454E7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2D2BB-96D7-43E1-8C7C-B23B4708A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0D9B-9604-45BE-976F-A4FA50BC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18C90-9853-4029-90CA-7F4F408B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8660C-EAA2-40FD-8568-942DB46B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6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48BF3E-0635-4CC8-85EF-0CAC85B5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4426-E3DD-426B-A9C4-2A168B2CF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BBECE-16F2-4751-BE98-65EEC4466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B2665-B299-4950-B166-D06F4774125B}" type="datetimeFigureOut">
              <a:rPr lang="en-IN" smtClean="0"/>
              <a:pPr/>
              <a:t>09-10-2019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9B684-8611-47FA-9FE1-38937749B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650BF-7B5D-48D1-8048-D7B5EC71F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6CD63-F03E-4F76-9DE6-DBFD1AA74D6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36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sisfun.com/mean.html" TargetMode="External"/><Relationship Id="rId7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www.mathsisfun.com/mode.html" TargetMode="External"/><Relationship Id="rId4" Type="http://schemas.openxmlformats.org/officeDocument/2006/relationships/hyperlink" Target="https://www.mathsisfun.com/median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howto.com/probability-and-statistics/regression-analysis/" TargetMode="External"/><Relationship Id="rId5" Type="http://schemas.openxmlformats.org/officeDocument/2006/relationships/hyperlink" Target="http://www.statisticshowto.com/line-of-best-fit/" TargetMode="External"/><Relationship Id="rId4" Type="http://schemas.openxmlformats.org/officeDocument/2006/relationships/hyperlink" Target="http://www.statisticshowto.com/residua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61" y="271456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i="1" dirty="0">
                <a:solidFill>
                  <a:srgbClr val="00B050"/>
                </a:solidFill>
                <a:latin typeface="+mn-lt"/>
              </a:rPr>
              <a:t>Machine Learning Algorithm – Today’s session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04010" y="1944485"/>
          <a:ext cx="10411690" cy="4030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urved Up Arrow 4"/>
          <p:cNvSpPr/>
          <p:nvPr/>
        </p:nvSpPr>
        <p:spPr>
          <a:xfrm>
            <a:off x="1995055" y="5777345"/>
            <a:ext cx="2202872" cy="563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Curved Up Arrow 5"/>
          <p:cNvSpPr/>
          <p:nvPr/>
        </p:nvSpPr>
        <p:spPr>
          <a:xfrm>
            <a:off x="7727373" y="5693179"/>
            <a:ext cx="2202872" cy="5631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FE9852B1-EC78-488A-8BF7-32388CEDC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2B2770-C7E8-43F2-99D8-EDBE390342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C15075-D74A-4AD2-A1FB-A30AB7B4A147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08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5177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58453B1E-36E2-4E2E-A58A-B4716E43E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69586-7916-43A3-8BAB-DB7700E2F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C03B6C-24DF-4AB5-AA9F-72895E77B6CF}"/>
              </a:ext>
            </a:extLst>
          </p:cNvPr>
          <p:cNvSpPr/>
          <p:nvPr/>
        </p:nvSpPr>
        <p:spPr>
          <a:xfrm>
            <a:off x="265943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3" descr="C:\Users\Bubun\Desktop\Sample-Height-vs-Weight-Linear-Regres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695" y="1219200"/>
            <a:ext cx="6370198" cy="494978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950862" y="2786129"/>
            <a:ext cx="51054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the figure left , the regression Line indicates positive correlation between Height &amp; weight that is if height increases weight also increases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146" y="618186"/>
            <a:ext cx="10744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00B050"/>
                </a:solidFill>
              </a:rPr>
              <a:t>Relationship Between Study Variable &amp; Explanatory Variable</a:t>
            </a:r>
            <a:endParaRPr lang="en-US" sz="3200" b="1" i="1" dirty="0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18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9385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58453B1E-36E2-4E2E-A58A-B4716E43E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69586-7916-43A3-8BAB-DB7700E2F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C03B6C-24DF-4AB5-AA9F-72895E77B6CF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540912" y="2238675"/>
            <a:ext cx="6272012" cy="219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133308" tIns="-17457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The 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Normal Distribution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 has: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anose="020B0604030504040204" pitchFamily="34" charset="0"/>
                <a:hlinkClick r:id="rId3"/>
              </a:rPr>
              <a:t>mean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anose="020B0604030504040204" pitchFamily="34" charset="0"/>
              </a:rPr>
              <a:t> =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anose="020B0604030504040204" pitchFamily="34" charset="0"/>
                <a:hlinkClick r:id="rId4"/>
              </a:rPr>
              <a:t>median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anose="020B0604030504040204" pitchFamily="34" charset="0"/>
              </a:rPr>
              <a:t> = 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anose="020B0604030504040204" pitchFamily="34" charset="0"/>
                <a:hlinkClick r:id="rId5"/>
              </a:rPr>
              <a:t>mode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000088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anose="020B0604030504040204" pitchFamily="34" charset="0"/>
              </a:rPr>
              <a:t>symmetry about the center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anose="020B0604030504040204" pitchFamily="34" charset="0"/>
              </a:rPr>
              <a:t>50% of values less than the mean 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Verdana" panose="020B0604030504040204" pitchFamily="34" charset="0"/>
              </a:rPr>
              <a:t>and 50% greater than the mean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21" name="AutoShape 12" descr="bell curve"/>
          <p:cNvSpPr>
            <a:spLocks noChangeAspect="1" noChangeArrowheads="1"/>
          </p:cNvSpPr>
          <p:nvPr/>
        </p:nvSpPr>
        <p:spPr bwMode="auto">
          <a:xfrm>
            <a:off x="754063" y="2762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1" name="Picture 13" descr="bel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63" y="4352924"/>
            <a:ext cx="3060122" cy="216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4" descr="normal distribution with mean median mode at center"/>
          <p:cNvSpPr>
            <a:spLocks noChangeAspect="1" noChangeArrowheads="1"/>
          </p:cNvSpPr>
          <p:nvPr/>
        </p:nvSpPr>
        <p:spPr bwMode="auto">
          <a:xfrm>
            <a:off x="887413" y="47958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603" y="1584098"/>
            <a:ext cx="6238575" cy="37219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1818" y="669701"/>
            <a:ext cx="6413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00B050"/>
                </a:solidFill>
              </a:rPr>
              <a:t>Normal Distribution</a:t>
            </a:r>
            <a:endParaRPr lang="en-US" sz="3200" b="1" i="1" dirty="0">
              <a:solidFill>
                <a:srgbClr val="00B05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19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89755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58453B1E-36E2-4E2E-A58A-B4716E43E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69586-7916-43A3-8BAB-DB7700E2F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C03B6C-24DF-4AB5-AA9F-72895E77B6CF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3" y="1641696"/>
            <a:ext cx="4776770" cy="369344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859110" y="3335628"/>
            <a:ext cx="1097280" cy="9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1817" y="618187"/>
            <a:ext cx="8382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00B050"/>
                </a:solidFill>
              </a:rPr>
              <a:t>Normal Distribution &amp; Homoscedasticity</a:t>
            </a:r>
            <a:endParaRPr lang="en-US" sz="3200" b="1" i="1" dirty="0">
              <a:solidFill>
                <a:srgbClr val="00B05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907" y="1623372"/>
            <a:ext cx="3357092" cy="37117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701" y="1639990"/>
            <a:ext cx="3450246" cy="36978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 20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51026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F71C6A20-984B-4641-9859-BD10C9369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0BA37-943B-4B01-A7E3-A09BF1FAC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75164B-088F-4631-B63F-390CB9C7BD30}"/>
              </a:ext>
            </a:extLst>
          </p:cNvPr>
          <p:cNvSpPr/>
          <p:nvPr/>
        </p:nvSpPr>
        <p:spPr>
          <a:xfrm>
            <a:off x="219506" y="1101274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913" y="1751527"/>
            <a:ext cx="10715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Machine Learning(Supervised &amp; Unsupervised)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Linear 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Equation of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Assumptions of Linear Regression(Linear Relationship, Normal Distribution &amp; Homoscedasticity)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906" y="579550"/>
            <a:ext cx="6104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00B050"/>
                </a:solidFill>
              </a:rPr>
              <a:t>Quick Recap</a:t>
            </a:r>
            <a:endParaRPr lang="en-US" sz="3200" b="1" i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21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522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27" y="2667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B050"/>
                </a:solidFill>
                <a:latin typeface="+mn-lt"/>
              </a:rPr>
              <a:t>Defining the Criterion: (Area in </a:t>
            </a:r>
            <a:r>
              <a:rPr lang="en-US" sz="3200" b="1" i="1" dirty="0" err="1">
                <a:solidFill>
                  <a:srgbClr val="00B050"/>
                </a:solidFill>
                <a:latin typeface="+mn-lt"/>
              </a:rPr>
              <a:t>sq.ft</a:t>
            </a:r>
            <a:r>
              <a:rPr lang="en-US" sz="3200" b="1" i="1" dirty="0">
                <a:solidFill>
                  <a:srgbClr val="00B050"/>
                </a:solidFill>
                <a:latin typeface="+mn-lt"/>
              </a:rPr>
              <a:t> vs. Price in Lakhs)</a:t>
            </a:r>
            <a:endParaRPr lang="en-GB" sz="3200" b="1" i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096" y="2013672"/>
            <a:ext cx="5524500" cy="34385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672936" y="2119745"/>
            <a:ext cx="4453544" cy="29094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78282" y="3670588"/>
            <a:ext cx="0" cy="6000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95873" y="2673780"/>
            <a:ext cx="284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 : Minimize Error</a:t>
            </a:r>
            <a:endParaRPr lang="en-GB" sz="2400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2750128" y="4333009"/>
            <a:ext cx="3463" cy="2169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48991" y="2804679"/>
            <a:ext cx="13854" cy="665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876075" y="2925496"/>
            <a:ext cx="7652" cy="4556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95873" y="3070424"/>
            <a:ext cx="39199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Which error to be minimized: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 of Errors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 of Absolute Errors: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 of Squared Errors:</a:t>
            </a:r>
            <a:endParaRPr lang="en-GB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2721829" y="4376737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1</a:t>
            </a:r>
            <a:endParaRPr lang="en-GB" sz="1400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2602932" y="3855254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2</a:t>
            </a:r>
            <a:endParaRPr lang="en-GB" sz="1400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708965" y="2983732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3</a:t>
            </a:r>
            <a:endParaRPr lang="en-GB" sz="1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4883727" y="3035252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4</a:t>
            </a:r>
            <a:endParaRPr lang="en-GB" sz="14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9667695" y="3490129"/>
            <a:ext cx="199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1</a:t>
            </a:r>
            <a:r>
              <a:rPr lang="en-US" sz="1400" dirty="0"/>
              <a:t> + e</a:t>
            </a:r>
            <a:r>
              <a:rPr lang="en-US" sz="1400" baseline="-25000" dirty="0"/>
              <a:t>2 </a:t>
            </a:r>
            <a:r>
              <a:rPr lang="en-US" sz="1400" dirty="0"/>
              <a:t>+ e</a:t>
            </a:r>
            <a:r>
              <a:rPr lang="en-US" sz="1400" baseline="-25000" dirty="0"/>
              <a:t>3 </a:t>
            </a:r>
            <a:r>
              <a:rPr lang="en-US" sz="1400" dirty="0"/>
              <a:t>+e</a:t>
            </a:r>
            <a:r>
              <a:rPr lang="en-US" sz="1400" baseline="-25000" dirty="0"/>
              <a:t>4 </a:t>
            </a:r>
            <a:r>
              <a:rPr lang="en-US" sz="1400" dirty="0"/>
              <a:t>+ …..+ </a:t>
            </a:r>
            <a:r>
              <a:rPr lang="en-US" sz="1400" dirty="0" err="1"/>
              <a:t>e</a:t>
            </a:r>
            <a:r>
              <a:rPr lang="en-US" sz="1400" baseline="-25000" dirty="0" err="1"/>
              <a:t>n</a:t>
            </a:r>
            <a:r>
              <a:rPr lang="en-US" sz="1400" baseline="-25000" dirty="0"/>
              <a:t> </a:t>
            </a:r>
            <a:endParaRPr lang="en-GB" sz="1400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9688750" y="4242143"/>
            <a:ext cx="2524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|e</a:t>
            </a:r>
            <a:r>
              <a:rPr lang="en-US" sz="1400" baseline="-25000" dirty="0"/>
              <a:t>1</a:t>
            </a:r>
            <a:r>
              <a:rPr lang="en-US" sz="1400" dirty="0"/>
              <a:t>|+|e</a:t>
            </a:r>
            <a:r>
              <a:rPr lang="en-US" sz="1400" baseline="-25000" dirty="0"/>
              <a:t>2</a:t>
            </a:r>
            <a:r>
              <a:rPr lang="en-US" sz="1400" dirty="0"/>
              <a:t>|+|e</a:t>
            </a:r>
            <a:r>
              <a:rPr lang="en-US" sz="1400" baseline="-25000" dirty="0"/>
              <a:t>3</a:t>
            </a:r>
            <a:r>
              <a:rPr lang="en-US" sz="1400" dirty="0"/>
              <a:t>|+|e</a:t>
            </a:r>
            <a:r>
              <a:rPr lang="en-US" sz="1400" baseline="-25000" dirty="0"/>
              <a:t>4</a:t>
            </a:r>
            <a:r>
              <a:rPr lang="en-US" sz="1400" dirty="0"/>
              <a:t>|</a:t>
            </a:r>
            <a:r>
              <a:rPr lang="en-US" sz="1400" baseline="-25000" dirty="0"/>
              <a:t> </a:t>
            </a:r>
            <a:r>
              <a:rPr lang="en-US" sz="1400" dirty="0"/>
              <a:t>+ ...+ |</a:t>
            </a:r>
            <a:r>
              <a:rPr lang="en-US" sz="1400" dirty="0" err="1"/>
              <a:t>e</a:t>
            </a:r>
            <a:r>
              <a:rPr lang="en-US" sz="1400" baseline="-25000" dirty="0" err="1"/>
              <a:t>n</a:t>
            </a:r>
            <a:r>
              <a:rPr lang="en-US" sz="1400" dirty="0"/>
              <a:t>|</a:t>
            </a:r>
            <a:r>
              <a:rPr lang="en-US" sz="1400" baseline="-25000" dirty="0"/>
              <a:t> </a:t>
            </a:r>
            <a:endParaRPr lang="en-GB" sz="1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9748591" y="4953807"/>
            <a:ext cx="245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1</a:t>
            </a:r>
            <a:r>
              <a:rPr lang="en-US" sz="1400" baseline="30000" dirty="0"/>
              <a:t>2</a:t>
            </a:r>
            <a:r>
              <a:rPr lang="en-US" sz="1400" dirty="0"/>
              <a:t> + e</a:t>
            </a:r>
            <a:r>
              <a:rPr lang="en-US" sz="1400" baseline="-25000" dirty="0"/>
              <a:t>2</a:t>
            </a:r>
            <a:r>
              <a:rPr lang="en-US" sz="1400" baseline="30000" dirty="0"/>
              <a:t>2</a:t>
            </a:r>
            <a:r>
              <a:rPr lang="en-US" sz="1400" baseline="-25000" dirty="0"/>
              <a:t> </a:t>
            </a:r>
            <a:r>
              <a:rPr lang="en-US" sz="1400" dirty="0"/>
              <a:t>+ e</a:t>
            </a:r>
            <a:r>
              <a:rPr lang="en-US" sz="1400" baseline="-25000" dirty="0"/>
              <a:t>3</a:t>
            </a:r>
            <a:r>
              <a:rPr lang="en-US" sz="1400" baseline="30000" dirty="0"/>
              <a:t>2</a:t>
            </a:r>
            <a:r>
              <a:rPr lang="en-US" sz="1400" baseline="-25000" dirty="0"/>
              <a:t> </a:t>
            </a:r>
            <a:r>
              <a:rPr lang="en-US" sz="1400" dirty="0"/>
              <a:t>+e</a:t>
            </a:r>
            <a:r>
              <a:rPr lang="en-US" sz="1400" baseline="-25000" dirty="0"/>
              <a:t>4</a:t>
            </a:r>
            <a:r>
              <a:rPr lang="en-US" sz="1400" baseline="30000" dirty="0"/>
              <a:t>2</a:t>
            </a:r>
            <a:r>
              <a:rPr lang="en-US" sz="1400" baseline="-25000" dirty="0"/>
              <a:t> </a:t>
            </a:r>
            <a:r>
              <a:rPr lang="en-US" sz="1400" dirty="0"/>
              <a:t>+ …..+ e</a:t>
            </a:r>
            <a:r>
              <a:rPr lang="en-US" sz="1400" baseline="-25000" dirty="0"/>
              <a:t>n</a:t>
            </a:r>
            <a:r>
              <a:rPr lang="en-US" sz="1400" baseline="30000" dirty="0"/>
              <a:t>2</a:t>
            </a:r>
            <a:r>
              <a:rPr lang="en-US" sz="1400" baseline="-25000" dirty="0"/>
              <a:t> </a:t>
            </a:r>
            <a:endParaRPr lang="en-GB" sz="1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6295873" y="2292554"/>
            <a:ext cx="2971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error (e) = Price  - (</a:t>
            </a:r>
            <a:r>
              <a:rPr lang="en-US" sz="1400" b="1" dirty="0">
                <a:solidFill>
                  <a:srgbClr val="C00000"/>
                </a:solidFill>
              </a:rPr>
              <a:t>m</a:t>
            </a:r>
            <a:r>
              <a:rPr lang="en-US" sz="1400" b="1" dirty="0"/>
              <a:t> * Area + </a:t>
            </a:r>
            <a:r>
              <a:rPr lang="en-US" sz="1400" b="1" dirty="0">
                <a:solidFill>
                  <a:srgbClr val="C00000"/>
                </a:solidFill>
              </a:rPr>
              <a:t>c</a:t>
            </a:r>
            <a:r>
              <a:rPr lang="en-US" sz="1400" b="1" dirty="0"/>
              <a:t>)</a:t>
            </a:r>
            <a:endParaRPr lang="en-GB" sz="1400" b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2956812" y="5583720"/>
            <a:ext cx="825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Machine Learning here is identifying optimal </a:t>
            </a:r>
            <a:r>
              <a:rPr lang="en-US" sz="2400" b="1" dirty="0">
                <a:solidFill>
                  <a:srgbClr val="00B050"/>
                </a:solidFill>
              </a:rPr>
              <a:t>m</a:t>
            </a:r>
            <a:r>
              <a:rPr lang="en-US" sz="2400" b="1" dirty="0">
                <a:solidFill>
                  <a:srgbClr val="C00000"/>
                </a:solidFill>
              </a:rPr>
              <a:t> &amp; </a:t>
            </a:r>
            <a:r>
              <a:rPr lang="en-US" sz="2400" b="1" dirty="0">
                <a:solidFill>
                  <a:srgbClr val="00B050"/>
                </a:solidFill>
              </a:rPr>
              <a:t>c </a:t>
            </a:r>
            <a:r>
              <a:rPr lang="en-US" sz="2400" b="1" dirty="0">
                <a:solidFill>
                  <a:srgbClr val="C00000"/>
                </a:solidFill>
              </a:rPr>
              <a:t>for the data</a:t>
            </a:r>
            <a:endParaRPr lang="en-GB" sz="2400" b="1" dirty="0">
              <a:solidFill>
                <a:srgbClr val="C00000"/>
              </a:solidFill>
            </a:endParaRPr>
          </a:p>
        </p:txBody>
      </p:sp>
      <p:pic>
        <p:nvPicPr>
          <p:cNvPr id="4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96" y="2020028"/>
            <a:ext cx="5524500" cy="343852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1672936" y="2126101"/>
            <a:ext cx="4453544" cy="29094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878282" y="3676944"/>
            <a:ext cx="0" cy="6000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750128" y="4339365"/>
            <a:ext cx="3463" cy="2169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048991" y="2811035"/>
            <a:ext cx="13854" cy="665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876075" y="2931852"/>
            <a:ext cx="7652" cy="4556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721829" y="4383093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1</a:t>
            </a:r>
            <a:endParaRPr lang="en-GB" sz="1400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2602932" y="3861610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2</a:t>
            </a:r>
            <a:endParaRPr lang="en-GB" sz="1400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3708965" y="2990088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3</a:t>
            </a:r>
            <a:endParaRPr lang="en-GB" sz="1400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4883727" y="3041608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4</a:t>
            </a:r>
            <a:endParaRPr lang="en-GB" sz="1400" baseline="-25000" dirty="0"/>
          </a:p>
        </p:txBody>
      </p:sp>
      <p:pic>
        <p:nvPicPr>
          <p:cNvPr id="5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96" y="2072287"/>
            <a:ext cx="5524500" cy="343852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1672936" y="2178360"/>
            <a:ext cx="4453544" cy="29094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878282" y="3729203"/>
            <a:ext cx="0" cy="6000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750128" y="4391624"/>
            <a:ext cx="3463" cy="2169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048991" y="2863294"/>
            <a:ext cx="13854" cy="66588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876075" y="2984111"/>
            <a:ext cx="7652" cy="45566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21829" y="4435352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1</a:t>
            </a:r>
            <a:endParaRPr lang="en-GB" sz="1400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2602932" y="3913869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2</a:t>
            </a:r>
            <a:endParaRPr lang="en-GB" sz="1400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3708965" y="3042347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3</a:t>
            </a:r>
            <a:endParaRPr lang="en-GB" sz="1400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4883727" y="3093867"/>
            <a:ext cx="35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  <a:r>
              <a:rPr lang="en-US" sz="1400" baseline="-25000" dirty="0"/>
              <a:t>4</a:t>
            </a:r>
            <a:endParaRPr lang="en-GB" sz="1400" baseline="-25000" dirty="0"/>
          </a:p>
        </p:txBody>
      </p:sp>
      <p:sp>
        <p:nvSpPr>
          <p:cNvPr id="64" name="TextBox 28">
            <a:extLst>
              <a:ext uri="{FF2B5EF4-FFF2-40B4-BE49-F238E27FC236}">
                <a16:creationId xmlns:a16="http://schemas.microsoft.com/office/drawing/2014/main" id="{C090D36B-363E-4AD5-BA26-839C182EE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17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CEC08CF-501B-4724-A9DE-F1F78478C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3571E4C-C549-4A72-B42C-FBB8320EDC85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27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9939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/>
      <p:bldP spid="35" grpId="0"/>
      <p:bldP spid="36" grpId="0"/>
      <p:bldP spid="39" grpId="0"/>
      <p:bldP spid="40" grpId="0"/>
      <p:bldP spid="41" grpId="0"/>
      <p:bldP spid="58" grpId="0"/>
      <p:bldP spid="59" grpId="0"/>
      <p:bldP spid="60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105" y="28919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B050"/>
                </a:solidFill>
                <a:latin typeface="+mn-lt"/>
              </a:rPr>
              <a:t>Which error criterion to use</a:t>
            </a:r>
            <a:endParaRPr lang="en-GB" sz="3200" b="1" i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Actual =       [ 6   10   14   18]</a:t>
            </a:r>
          </a:p>
          <a:p>
            <a:r>
              <a:rPr lang="en-US" dirty="0"/>
              <a:t>Predicted = [ 7     9    16   16] </a:t>
            </a:r>
          </a:p>
          <a:p>
            <a:pPr marL="0" indent="0">
              <a:buNone/>
            </a:pPr>
            <a:r>
              <a:rPr lang="en-US" dirty="0"/>
              <a:t>  Error = Actual – Predicted = [-1, 1, -2, 2]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Sum of Errors = -1 + 1 - 2 + 2 = 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Sum of Absolute Errors = 1 + 1 + 2 + 2 = 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Sum of Squared Errors = 1 + 1 + 4 + 4 = 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Try for different values of m &amp; c choose the line that minimizes the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38" y="1845734"/>
            <a:ext cx="5524500" cy="34385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514062" y="2159107"/>
            <a:ext cx="4309110" cy="249693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615373" y="2934441"/>
            <a:ext cx="4587240" cy="203497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72498" y="1992852"/>
            <a:ext cx="3065500" cy="25160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8">
            <a:extLst>
              <a:ext uri="{FF2B5EF4-FFF2-40B4-BE49-F238E27FC236}">
                <a16:creationId xmlns:a16="http://schemas.microsoft.com/office/drawing/2014/main" id="{C87360E8-AD56-4CBB-BA21-354D9A05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18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9E3ED7-2C35-4B68-A2B6-FC306383E8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40A2BA-2220-4874-B607-4B3C25336B6A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28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615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02" y="2830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B050"/>
                </a:solidFill>
                <a:latin typeface="+mn-lt"/>
              </a:rPr>
              <a:t>Deep Dive : Sum of Absolute Errors</a:t>
            </a:r>
            <a:endParaRPr lang="en-GB" sz="3200" b="1" i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16675" y="2473037"/>
            <a:ext cx="4156363" cy="2784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670463" y="4021281"/>
            <a:ext cx="135082" cy="135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3248019" y="3659229"/>
            <a:ext cx="135082" cy="135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827316" y="3151908"/>
            <a:ext cx="135082" cy="135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4350326" y="2503205"/>
            <a:ext cx="135082" cy="135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670463" y="4954733"/>
            <a:ext cx="135082" cy="135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3267940" y="4317417"/>
            <a:ext cx="135082" cy="135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829915" y="4000499"/>
            <a:ext cx="135082" cy="135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4364179" y="3759641"/>
            <a:ext cx="135082" cy="135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/>
          <p:cNvSpPr txBox="1"/>
          <p:nvPr/>
        </p:nvSpPr>
        <p:spPr>
          <a:xfrm>
            <a:off x="3477490" y="5459968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  <a:endParaRPr lang="en-GB" dirty="0"/>
          </a:p>
        </p:txBody>
      </p:sp>
      <p:sp>
        <p:nvSpPr>
          <p:cNvPr id="52" name="TextBox 51"/>
          <p:cNvSpPr txBox="1"/>
          <p:nvPr/>
        </p:nvSpPr>
        <p:spPr>
          <a:xfrm>
            <a:off x="893618" y="386541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  <a:endParaRPr lang="en-GB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275609" y="2701636"/>
            <a:ext cx="2951018" cy="214745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351807" y="2774372"/>
            <a:ext cx="2951018" cy="214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2199411" y="2637560"/>
            <a:ext cx="2951018" cy="214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3" idx="4"/>
            <a:endCxn id="47" idx="0"/>
          </p:cNvCxnSpPr>
          <p:nvPr/>
        </p:nvCxnSpPr>
        <p:spPr>
          <a:xfrm>
            <a:off x="2738004" y="4156363"/>
            <a:ext cx="0" cy="79837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50" idx="0"/>
          </p:cNvCxnSpPr>
          <p:nvPr/>
        </p:nvCxnSpPr>
        <p:spPr>
          <a:xfrm>
            <a:off x="4417867" y="2638287"/>
            <a:ext cx="13853" cy="112135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5" idx="4"/>
            <a:endCxn id="49" idx="0"/>
          </p:cNvCxnSpPr>
          <p:nvPr/>
        </p:nvCxnSpPr>
        <p:spPr>
          <a:xfrm>
            <a:off x="3894857" y="3286990"/>
            <a:ext cx="2599" cy="71350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4" idx="4"/>
            <a:endCxn id="48" idx="0"/>
          </p:cNvCxnSpPr>
          <p:nvPr/>
        </p:nvCxnSpPr>
        <p:spPr>
          <a:xfrm>
            <a:off x="3315560" y="3794311"/>
            <a:ext cx="19921" cy="5231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720841" y="2473037"/>
            <a:ext cx="4434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Intuitively the green lines looks the best approximation for the data</a:t>
            </a:r>
            <a:endParaRPr lang="en-GB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6720841" y="3813673"/>
            <a:ext cx="4171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However the sum of absolute errors is same for all the lines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720841" y="4819307"/>
            <a:ext cx="3863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Sum of Absolute Errors has multiple optimal solutions and mathematically elegant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565697" y="5911336"/>
            <a:ext cx="3154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NOT USED IN PRACTICE</a:t>
            </a:r>
            <a:endParaRPr lang="en-GB" sz="2400" b="1" dirty="0">
              <a:solidFill>
                <a:srgbClr val="C00000"/>
              </a:solidFill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E9586FF4-A875-46CA-A5F4-92454C2DC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19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C8AB42-73C0-40E3-A259-9B09441A8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BDB8A1B-C888-4E66-9C82-2AF2FE3C552E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 29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3111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F71C6A20-984B-4641-9859-BD10C9369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0BA37-943B-4B01-A7E3-A09BF1FAC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75164B-088F-4631-B63F-390CB9C7BD30}"/>
              </a:ext>
            </a:extLst>
          </p:cNvPr>
          <p:cNvSpPr/>
          <p:nvPr/>
        </p:nvSpPr>
        <p:spPr>
          <a:xfrm>
            <a:off x="219506" y="1101274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6" y="3921412"/>
            <a:ext cx="5986734" cy="2028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522" y="13475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chemeClr val="accent4"/>
                </a:solidFill>
                <a:latin typeface="PT Sans"/>
              </a:rPr>
              <a:t>Root Mean Square Error (RMSE)</a:t>
            </a:r>
            <a:r>
              <a:rPr lang="en-US" dirty="0">
                <a:solidFill>
                  <a:srgbClr val="777777"/>
                </a:solidFill>
                <a:latin typeface="PT Sans"/>
              </a:rPr>
              <a:t> is the standard deviation of the </a:t>
            </a:r>
            <a:r>
              <a:rPr lang="en-US" dirty="0">
                <a:solidFill>
                  <a:srgbClr val="05A9C5"/>
                </a:solidFill>
                <a:latin typeface="PT Sans"/>
                <a:hlinkClick r:id="rId4"/>
              </a:rPr>
              <a:t>residuals</a:t>
            </a:r>
            <a:r>
              <a:rPr lang="en-US" dirty="0">
                <a:solidFill>
                  <a:srgbClr val="777777"/>
                </a:solidFill>
                <a:latin typeface="PT Sans"/>
              </a:rPr>
              <a:t> (prediction errors). Residuals are a measure of how far from the regression line data points are; RMSE is a measure of how spread out these residuals are. In other words, it tells you how concentrated the data is around the </a:t>
            </a:r>
            <a:r>
              <a:rPr lang="en-US" dirty="0">
                <a:solidFill>
                  <a:srgbClr val="05A9C5"/>
                </a:solidFill>
                <a:latin typeface="PT Sans"/>
                <a:hlinkClick r:id="rId5"/>
              </a:rPr>
              <a:t>line of best fit</a:t>
            </a:r>
            <a:r>
              <a:rPr lang="en-US" dirty="0">
                <a:solidFill>
                  <a:srgbClr val="777777"/>
                </a:solidFill>
                <a:latin typeface="PT Sans"/>
              </a:rPr>
              <a:t>. Root mean square error is commonly used in climatology, forecasting, and </a:t>
            </a:r>
            <a:r>
              <a:rPr lang="en-US" dirty="0">
                <a:solidFill>
                  <a:srgbClr val="05A9C5"/>
                </a:solidFill>
                <a:latin typeface="PT Sans"/>
                <a:hlinkClick r:id="rId6"/>
              </a:rPr>
              <a:t>regression analysis</a:t>
            </a:r>
            <a:r>
              <a:rPr lang="en-US" dirty="0">
                <a:solidFill>
                  <a:srgbClr val="777777"/>
                </a:solidFill>
                <a:latin typeface="PT Sans"/>
              </a:rPr>
              <a:t> to verify experimental results.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22" y="1195415"/>
            <a:ext cx="5064074" cy="43942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420" y="643944"/>
            <a:ext cx="1249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rgbClr val="00B050"/>
                </a:solidFill>
              </a:rPr>
              <a:t>RMSE</a:t>
            </a:r>
            <a:endParaRPr lang="en-US" sz="3200" b="1" i="1" dirty="0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 30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411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25" y="2697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B050"/>
                </a:solidFill>
                <a:latin typeface="+mn-lt"/>
              </a:rPr>
              <a:t>Defining the Criterion: Two factors/inputs/attributes</a:t>
            </a:r>
            <a:endParaRPr lang="en-GB" sz="3200" b="1" i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95873" y="2229380"/>
            <a:ext cx="284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 : Minimize Error</a:t>
            </a:r>
            <a:endParaRPr lang="en-GB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295873" y="3070424"/>
            <a:ext cx="39199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Which error to be minimized: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 of Squared Errors:</a:t>
            </a:r>
            <a:endParaRPr lang="en-GB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6692992" y="4281233"/>
            <a:ext cx="3125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Minimize e</a:t>
            </a:r>
            <a:r>
              <a:rPr lang="en-US" sz="1400" baseline="-25000" dirty="0"/>
              <a:t>1</a:t>
            </a:r>
            <a:r>
              <a:rPr lang="en-US" sz="1400" baseline="30000" dirty="0"/>
              <a:t>2</a:t>
            </a:r>
            <a:r>
              <a:rPr lang="en-US" sz="1400" dirty="0"/>
              <a:t> + e</a:t>
            </a:r>
            <a:r>
              <a:rPr lang="en-US" sz="1400" baseline="-25000" dirty="0"/>
              <a:t>2</a:t>
            </a:r>
            <a:r>
              <a:rPr lang="en-US" sz="1400" baseline="30000" dirty="0"/>
              <a:t>2</a:t>
            </a:r>
            <a:r>
              <a:rPr lang="en-US" sz="1400" baseline="-25000" dirty="0"/>
              <a:t> </a:t>
            </a:r>
            <a:r>
              <a:rPr lang="en-US" sz="1400" dirty="0"/>
              <a:t>+ e</a:t>
            </a:r>
            <a:r>
              <a:rPr lang="en-US" sz="1400" baseline="-25000" dirty="0"/>
              <a:t>3</a:t>
            </a:r>
            <a:r>
              <a:rPr lang="en-US" sz="1400" baseline="30000" dirty="0"/>
              <a:t>2</a:t>
            </a:r>
            <a:r>
              <a:rPr lang="en-US" sz="1400" baseline="-25000" dirty="0"/>
              <a:t> </a:t>
            </a:r>
            <a:r>
              <a:rPr lang="en-US" sz="1400" dirty="0"/>
              <a:t>+e</a:t>
            </a:r>
            <a:r>
              <a:rPr lang="en-US" sz="1400" baseline="-25000" dirty="0"/>
              <a:t>4</a:t>
            </a:r>
            <a:r>
              <a:rPr lang="en-US" sz="1400" baseline="30000" dirty="0"/>
              <a:t>2</a:t>
            </a:r>
            <a:r>
              <a:rPr lang="en-US" sz="1400" baseline="-25000" dirty="0"/>
              <a:t> </a:t>
            </a:r>
            <a:r>
              <a:rPr lang="en-US" sz="1400" dirty="0"/>
              <a:t>+ …..+ e</a:t>
            </a:r>
            <a:r>
              <a:rPr lang="en-US" sz="1400" baseline="-25000" dirty="0"/>
              <a:t>n</a:t>
            </a:r>
            <a:r>
              <a:rPr lang="en-US" sz="1400" baseline="30000" dirty="0"/>
              <a:t>2</a:t>
            </a:r>
            <a:r>
              <a:rPr lang="en-US" sz="1400" baseline="-25000" dirty="0"/>
              <a:t> </a:t>
            </a:r>
            <a:endParaRPr lang="en-GB" sz="1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7197436" y="2650790"/>
            <a:ext cx="3958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error (e) = Price  - (</a:t>
            </a:r>
            <a:r>
              <a:rPr lang="en-US" sz="1400" b="1" dirty="0">
                <a:solidFill>
                  <a:srgbClr val="C00000"/>
                </a:solidFill>
              </a:rPr>
              <a:t>m1</a:t>
            </a:r>
            <a:r>
              <a:rPr lang="en-US" sz="1400" b="1" dirty="0"/>
              <a:t> * x1 +  </a:t>
            </a:r>
            <a:r>
              <a:rPr lang="en-US" sz="1400" b="1" dirty="0">
                <a:solidFill>
                  <a:srgbClr val="C00000"/>
                </a:solidFill>
              </a:rPr>
              <a:t>m2</a:t>
            </a:r>
            <a:r>
              <a:rPr lang="en-US" sz="1400" b="1" dirty="0"/>
              <a:t> * x2 + </a:t>
            </a:r>
            <a:r>
              <a:rPr lang="en-US" sz="1400" b="1" dirty="0">
                <a:solidFill>
                  <a:srgbClr val="C00000"/>
                </a:solidFill>
              </a:rPr>
              <a:t>c</a:t>
            </a:r>
            <a:r>
              <a:rPr lang="en-US" sz="1400" b="1" dirty="0"/>
              <a:t>)</a:t>
            </a:r>
            <a:endParaRPr lang="en-GB" sz="1400" b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2229449" y="5554703"/>
            <a:ext cx="8314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Machine Learning is identifying optimal </a:t>
            </a:r>
            <a:r>
              <a:rPr lang="en-US" sz="2400" b="1" dirty="0">
                <a:solidFill>
                  <a:srgbClr val="00B050"/>
                </a:solidFill>
              </a:rPr>
              <a:t>m1, m2</a:t>
            </a:r>
            <a:r>
              <a:rPr lang="en-US" sz="2400" b="1" dirty="0">
                <a:solidFill>
                  <a:srgbClr val="C00000"/>
                </a:solidFill>
              </a:rPr>
              <a:t> &amp; </a:t>
            </a:r>
            <a:r>
              <a:rPr lang="en-US" sz="2400" b="1" dirty="0">
                <a:solidFill>
                  <a:srgbClr val="00B050"/>
                </a:solidFill>
              </a:rPr>
              <a:t>c </a:t>
            </a:r>
            <a:r>
              <a:rPr lang="en-US" sz="2400" b="1" dirty="0">
                <a:solidFill>
                  <a:srgbClr val="C00000"/>
                </a:solidFill>
              </a:rPr>
              <a:t>for the data</a:t>
            </a:r>
            <a:endParaRPr lang="en-GB" sz="2400" b="1" dirty="0">
              <a:solidFill>
                <a:srgbClr val="C00000"/>
              </a:solidFill>
            </a:endParaRPr>
          </a:p>
        </p:txBody>
      </p:sp>
      <p:pic>
        <p:nvPicPr>
          <p:cNvPr id="22" name="Content Placeholder 1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0"/>
          <a:stretch/>
        </p:blipFill>
        <p:spPr>
          <a:xfrm>
            <a:off x="1831643" y="2045912"/>
            <a:ext cx="3679882" cy="3247604"/>
          </a:xfrm>
        </p:spPr>
      </p:pic>
      <p:sp>
        <p:nvSpPr>
          <p:cNvPr id="11" name="TextBox 28">
            <a:extLst>
              <a:ext uri="{FF2B5EF4-FFF2-40B4-BE49-F238E27FC236}">
                <a16:creationId xmlns:a16="http://schemas.microsoft.com/office/drawing/2014/main" id="{2D5B59BC-ECEC-4D9A-B39D-D2D8815B6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F1372A-E2E4-46A2-8114-F8EE2831D2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1E0795-2170-4E7B-AB3F-7431FF5D8FCD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 31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927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786" y="2813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B050"/>
                </a:solidFill>
                <a:latin typeface="+mn-lt"/>
              </a:rPr>
              <a:t>R-squared Explained</a:t>
            </a:r>
            <a:endParaRPr lang="en-GB" sz="3200" b="1" i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2050" name="Picture 2" descr="https://upload.wikimedia.org/wikipedia/commons/thumb/8/86/Coefficient_of_Determination.svg/400px-Coefficient_of_Determination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4340"/>
            <a:ext cx="5058640" cy="252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61" y="2329810"/>
            <a:ext cx="5281785" cy="2027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02236" y="5881255"/>
            <a:ext cx="4556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https://en.wikipedia.org/wiki/Coefficient_of_determination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3E495960-2593-4E1E-9046-4F418D24D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1995C-24EF-466B-B1F6-995AD6263A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6F0B76-6637-454E-8973-4111A6361CCD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32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789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45967D8C-AD26-4D70-9829-8B07C4DDB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FD4C8-D516-425B-AB0C-B8A40864F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F0186D-7544-4847-BC38-508D189E8E6F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2" y="1293963"/>
            <a:ext cx="7963657" cy="4864288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8023535" y="3093574"/>
            <a:ext cx="1931831" cy="48463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09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131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3" y="666207"/>
            <a:ext cx="11802837" cy="55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7" y="692331"/>
            <a:ext cx="12052411" cy="551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6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" y="666206"/>
            <a:ext cx="10995388" cy="5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6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2" y="431074"/>
            <a:ext cx="11755797" cy="56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07" y="653144"/>
            <a:ext cx="11648241" cy="57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" y="431401"/>
            <a:ext cx="11154591" cy="57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" y="849086"/>
            <a:ext cx="11868626" cy="55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6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1" y="483326"/>
            <a:ext cx="11950554" cy="58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" y="535577"/>
            <a:ext cx="11405978" cy="570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657225"/>
            <a:ext cx="10379110" cy="59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384" y="2613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B050"/>
                </a:solidFill>
                <a:latin typeface="+mn-lt"/>
              </a:rPr>
              <a:t>Supervised Learning- Regression</a:t>
            </a:r>
            <a:endParaRPr lang="en-GB" sz="3200" b="1" i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05" y="1891665"/>
            <a:ext cx="1363807" cy="1820753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5400000">
            <a:off x="2047700" y="3234021"/>
            <a:ext cx="760618" cy="17558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90258" y="4467412"/>
            <a:ext cx="1319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How many hours will battery last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46114" y="4467412"/>
            <a:ext cx="1319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Will the battery last till end of the day</a:t>
            </a:r>
            <a:endParaRPr lang="en-GB" sz="1600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179" y="2082224"/>
            <a:ext cx="2800350" cy="1628775"/>
          </a:xfrm>
          <a:prstGeom prst="rect">
            <a:avLst/>
          </a:prstGeom>
        </p:spPr>
      </p:pic>
      <p:sp>
        <p:nvSpPr>
          <p:cNvPr id="13" name="Left Brace 12"/>
          <p:cNvSpPr/>
          <p:nvPr/>
        </p:nvSpPr>
        <p:spPr>
          <a:xfrm rot="5400000">
            <a:off x="5920045" y="3234021"/>
            <a:ext cx="760618" cy="17558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762603" y="4467412"/>
            <a:ext cx="1319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How many seats are available 10 days prior to journey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18459" y="4467412"/>
            <a:ext cx="1319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Can I get a confirmed ticket for booking 10 days in advance</a:t>
            </a:r>
            <a:endParaRPr lang="en-GB" sz="16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824" y="2217489"/>
            <a:ext cx="2261495" cy="1472869"/>
          </a:xfrm>
          <a:prstGeom prst="rect">
            <a:avLst/>
          </a:prstGeom>
        </p:spPr>
      </p:pic>
      <p:sp>
        <p:nvSpPr>
          <p:cNvPr id="16" name="Left Brace 15"/>
          <p:cNvSpPr/>
          <p:nvPr/>
        </p:nvSpPr>
        <p:spPr>
          <a:xfrm rot="5400000">
            <a:off x="9709263" y="3234021"/>
            <a:ext cx="760618" cy="17558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8551821" y="4467412"/>
            <a:ext cx="1319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How many minutes will the flight be delayed</a:t>
            </a:r>
            <a:endParaRPr lang="en-GB" sz="1600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07677" y="4467412"/>
            <a:ext cx="1319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Is flight on time</a:t>
            </a:r>
            <a:endParaRPr lang="en-GB" sz="16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58" y="3840879"/>
            <a:ext cx="585251" cy="5852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889" y="3840879"/>
            <a:ext cx="585251" cy="5852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107" y="3840879"/>
            <a:ext cx="585251" cy="585251"/>
          </a:xfrm>
          <a:prstGeom prst="rect">
            <a:avLst/>
          </a:prstGeom>
        </p:spPr>
      </p:pic>
      <p:sp>
        <p:nvSpPr>
          <p:cNvPr id="23" name="TextBox 28">
            <a:extLst>
              <a:ext uri="{FF2B5EF4-FFF2-40B4-BE49-F238E27FC236}">
                <a16:creationId xmlns:a16="http://schemas.microsoft.com/office/drawing/2014/main" id="{21377C4F-C6BD-45B0-AD2A-08BCF14E3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04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3CE2FE-1954-41B8-B300-B7F10B1C1D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A57A7F8-E42A-4A72-A6A7-F374E7550846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10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4336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78" y="640081"/>
            <a:ext cx="11946515" cy="56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5" y="705394"/>
            <a:ext cx="11190963" cy="54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3" y="423336"/>
            <a:ext cx="11754849" cy="619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9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7" y="423333"/>
            <a:ext cx="11998697" cy="61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1" y="372534"/>
            <a:ext cx="12013755" cy="618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5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0" y="499533"/>
            <a:ext cx="11758518" cy="57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0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675102"/>
            <a:ext cx="11728786" cy="58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1" y="482600"/>
            <a:ext cx="11968100" cy="58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7" y="410424"/>
            <a:ext cx="11627906" cy="595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12114743" cy="62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79" y="23423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B050"/>
                </a:solidFill>
                <a:latin typeface="+mn-lt"/>
              </a:rPr>
              <a:t>Quick Check – Regression or Classification</a:t>
            </a:r>
            <a:endParaRPr lang="en-GB" sz="3200" b="1" i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F71C6A20-984B-4641-9859-BD10C9369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0BA37-943B-4B01-A7E3-A09BF1FAC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75164B-088F-4631-B63F-390CB9C7BD30}"/>
              </a:ext>
            </a:extLst>
          </p:cNvPr>
          <p:cNvSpPr/>
          <p:nvPr/>
        </p:nvSpPr>
        <p:spPr>
          <a:xfrm>
            <a:off x="219506" y="1101274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1463236"/>
            <a:ext cx="11254975" cy="47129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11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915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97933"/>
            <a:ext cx="11897681" cy="63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1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318"/>
            <a:ext cx="12027281" cy="59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" y="413238"/>
            <a:ext cx="12140509" cy="62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55"/>
            <a:ext cx="12029618" cy="661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" y="404446"/>
            <a:ext cx="11833986" cy="61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5" y="483577"/>
            <a:ext cx="11787425" cy="617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" y="345058"/>
            <a:ext cx="12010113" cy="630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4" y="325315"/>
            <a:ext cx="12009532" cy="641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1" y="386862"/>
            <a:ext cx="11910216" cy="632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6" y="379535"/>
            <a:ext cx="11780778" cy="62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0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Univariate and Multivariate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58453B1E-36E2-4E2E-A58A-B4716E43E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69586-7916-43A3-8BAB-DB7700E2F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C03B6C-24DF-4AB5-AA9F-72895E77B6CF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12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97937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1" y="439615"/>
            <a:ext cx="11945467" cy="604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5" y="395654"/>
            <a:ext cx="11818108" cy="62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7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3" y="457200"/>
            <a:ext cx="12009481" cy="61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7" y="395654"/>
            <a:ext cx="12007487" cy="627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7" y="395655"/>
            <a:ext cx="11984760" cy="62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4" y="501162"/>
            <a:ext cx="11780721" cy="62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1" y="378069"/>
            <a:ext cx="11891532" cy="63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2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8FC04045-D3FF-4545-8796-8350DCAA1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4" y="430823"/>
            <a:ext cx="11930079" cy="63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3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8">
            <a:extLst>
              <a:ext uri="{FF2B5EF4-FFF2-40B4-BE49-F238E27FC236}">
                <a16:creationId xmlns:a16="http://schemas.microsoft.com/office/drawing/2014/main" id="{63C9E062-3326-4B2D-B1AF-B404306F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AEFFA-3DF8-41D3-B8C7-45370680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882A95-F86D-4C40-AD4F-FB8CF31A89A3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725" y="3162067"/>
            <a:ext cx="4572000" cy="304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1" y="1432775"/>
            <a:ext cx="4121239" cy="2747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 40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7626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73" y="195594"/>
            <a:ext cx="4395609" cy="1325563"/>
          </a:xfrm>
        </p:spPr>
        <p:txBody>
          <a:bodyPr>
            <a:normAutofit/>
          </a:bodyPr>
          <a:lstStyle/>
          <a:p>
            <a:r>
              <a:rPr lang="en-IN" sz="3200" b="1" i="1" dirty="0">
                <a:solidFill>
                  <a:srgbClr val="00B050"/>
                </a:solidFill>
                <a:latin typeface="+mn-lt"/>
              </a:rPr>
              <a:t>Regression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823" y="1293963"/>
            <a:ext cx="7152288" cy="5351536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Used when you want to </a:t>
            </a:r>
            <a:r>
              <a:rPr lang="en-IN" b="1" dirty="0">
                <a:solidFill>
                  <a:srgbClr val="FF0000"/>
                </a:solidFill>
              </a:rPr>
              <a:t>predict a continuous dependent variable </a:t>
            </a:r>
            <a:r>
              <a:rPr lang="en-IN" dirty="0"/>
              <a:t>from a number of </a:t>
            </a:r>
            <a:r>
              <a:rPr lang="en-IN" dirty="0" smtClean="0"/>
              <a:t>independent </a:t>
            </a:r>
            <a:r>
              <a:rPr lang="en-IN" dirty="0"/>
              <a:t>variables.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Dependent variable must be continuous for Linear regression, if it is categorical then we apply logistic regression.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The independent variables used in regression can be either continuous or categorical.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Simple linear regression analysis means “</a:t>
            </a:r>
            <a:r>
              <a:rPr lang="en-IN" b="1" dirty="0"/>
              <a:t>fitting a straight line to data</a:t>
            </a:r>
            <a:r>
              <a:rPr lang="en-IN" dirty="0"/>
              <a:t>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We want to estimate Y at some specific values of X</a:t>
            </a:r>
            <a:r>
              <a:rPr lang="en-IN" baseline="-25000" dirty="0"/>
              <a:t>i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97BB8FD0-2F43-4F76-8BA9-7FBF0F8E5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A0739-933E-4E02-A2B3-913F57CE8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926CC1-0A54-4336-A6AD-7FB365522C15}"/>
              </a:ext>
            </a:extLst>
          </p:cNvPr>
          <p:cNvSpPr/>
          <p:nvPr/>
        </p:nvSpPr>
        <p:spPr>
          <a:xfrm>
            <a:off x="278822" y="1078696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172" y="1352912"/>
            <a:ext cx="4554828" cy="48914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14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4551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stCxn id="33" idx="5"/>
            <a:endCxn id="32" idx="1"/>
          </p:cNvCxnSpPr>
          <p:nvPr/>
        </p:nvCxnSpPr>
        <p:spPr>
          <a:xfrm flipV="1">
            <a:off x="5024418" y="3779684"/>
            <a:ext cx="1298834" cy="753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78" y="2002154"/>
            <a:ext cx="3867422" cy="58653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altLang="en-US" sz="2000" dirty="0"/>
              <a:t>Remember this:     </a:t>
            </a:r>
            <a:r>
              <a:rPr lang="en-US" altLang="en-US" sz="2000" b="1" i="1" dirty="0"/>
              <a:t>Y=</a:t>
            </a:r>
            <a:r>
              <a:rPr lang="en-US" altLang="en-US" sz="2000" b="1" i="1" dirty="0" err="1"/>
              <a:t>mX+c</a:t>
            </a:r>
            <a:r>
              <a:rPr lang="en-US" altLang="en-US" sz="2000" i="1" dirty="0"/>
              <a:t> ?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/>
          </p:nvPr>
        </p:nvGraphicFramePr>
        <p:xfrm>
          <a:off x="6385845" y="5528745"/>
          <a:ext cx="2755246" cy="531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Equation" r:id="rId3" imgW="1180800" imgH="228600" progId="Equation.3">
                  <p:embed/>
                </p:oleObj>
              </mc:Choice>
              <mc:Fallback>
                <p:oleObj name="Equation" r:id="rId3" imgW="11808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5845" y="5528745"/>
                        <a:ext cx="2755246" cy="531956"/>
                      </a:xfrm>
                      <a:prstGeom prst="rect">
                        <a:avLst/>
                      </a:prstGeom>
                      <a:solidFill>
                        <a:srgbClr val="C55A11">
                          <a:alpha val="70979"/>
                        </a:srgbClr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35" y="3309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B050"/>
                </a:solidFill>
                <a:latin typeface="+mn-lt"/>
              </a:rPr>
              <a:t>What is Linear?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123935" y="3369882"/>
            <a:ext cx="535" cy="15645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24469" y="4934382"/>
            <a:ext cx="1965277" cy="83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 flipV="1">
            <a:off x="2680313" y="3730832"/>
            <a:ext cx="70740" cy="572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 flipV="1">
            <a:off x="1331459" y="4524685"/>
            <a:ext cx="70740" cy="572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4757049" y="3405932"/>
            <a:ext cx="25020" cy="1528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757048" y="4934382"/>
            <a:ext cx="201759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 flipV="1">
            <a:off x="6312892" y="3730832"/>
            <a:ext cx="70740" cy="572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 flipV="1">
            <a:off x="4964038" y="4524685"/>
            <a:ext cx="70740" cy="572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/>
          <p:cNvCxnSpPr>
            <a:stCxn id="40" idx="5"/>
            <a:endCxn id="39" idx="1"/>
          </p:cNvCxnSpPr>
          <p:nvPr/>
        </p:nvCxnSpPr>
        <p:spPr>
          <a:xfrm flipV="1">
            <a:off x="8531306" y="3788066"/>
            <a:ext cx="1298834" cy="753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8263936" y="3550692"/>
            <a:ext cx="27295" cy="13920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263936" y="4942764"/>
            <a:ext cx="18015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 flipV="1">
            <a:off x="9819780" y="3739214"/>
            <a:ext cx="70740" cy="572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 flipV="1">
            <a:off x="8470926" y="4533067"/>
            <a:ext cx="70740" cy="572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/>
          <p:cNvSpPr txBox="1"/>
          <p:nvPr/>
        </p:nvSpPr>
        <p:spPr>
          <a:xfrm>
            <a:off x="1171702" y="41553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21455" y="33901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76986" y="41553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26739" y="339011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312658" y="41351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662411" y="336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57" name="Oval 56"/>
          <p:cNvSpPr/>
          <p:nvPr/>
        </p:nvSpPr>
        <p:spPr>
          <a:xfrm>
            <a:off x="9279724" y="4006434"/>
            <a:ext cx="158268" cy="12868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/>
          <p:cNvSpPr txBox="1"/>
          <p:nvPr/>
        </p:nvSpPr>
        <p:spPr>
          <a:xfrm>
            <a:off x="9073894" y="369826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</a:t>
            </a:r>
          </a:p>
        </p:txBody>
      </p:sp>
      <p:cxnSp>
        <p:nvCxnSpPr>
          <p:cNvPr id="61" name="Straight Connector 60"/>
          <p:cNvCxnSpPr>
            <a:stCxn id="57" idx="4"/>
          </p:cNvCxnSpPr>
          <p:nvPr/>
        </p:nvCxnSpPr>
        <p:spPr>
          <a:xfrm flipH="1">
            <a:off x="9333598" y="4135118"/>
            <a:ext cx="25260" cy="8076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8312658" y="4073297"/>
            <a:ext cx="906686" cy="184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393260" y="5665926"/>
            <a:ext cx="4727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Expected value of y at given level of x = 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9658483" y="4152132"/>
            <a:ext cx="1497197" cy="273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0463502" y="4411699"/>
            <a:ext cx="1508910" cy="27242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Desired Value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168018" y="475809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69886" y="29433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01131" y="475809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602999" y="294331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84278" y="475809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46107" y="31301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</a:t>
            </a:r>
          </a:p>
        </p:txBody>
      </p:sp>
      <p:sp>
        <p:nvSpPr>
          <p:cNvPr id="44" name="TextBox 28">
            <a:extLst>
              <a:ext uri="{FF2B5EF4-FFF2-40B4-BE49-F238E27FC236}">
                <a16:creationId xmlns:a16="http://schemas.microsoft.com/office/drawing/2014/main" id="{2BDB021D-DF25-4135-B638-585EF3D11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09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D0256D2-FC53-43ED-A330-1D46B5B993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EB31997-18AD-4B75-A352-BA4706A76992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15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2772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4" grpId="0" animBg="1"/>
      <p:bldP spid="25" grpId="0" animBg="1"/>
      <p:bldP spid="32" grpId="0" animBg="1"/>
      <p:bldP spid="33" grpId="0" animBg="1"/>
      <p:bldP spid="39" grpId="0" animBg="1"/>
      <p:bldP spid="40" grpId="0" animBg="1"/>
      <p:bldP spid="41" grpId="0"/>
      <p:bldP spid="52" grpId="0"/>
      <p:bldP spid="53" grpId="0"/>
      <p:bldP spid="54" grpId="0"/>
      <p:bldP spid="55" grpId="0"/>
      <p:bldP spid="56" grpId="0"/>
      <p:bldP spid="57" grpId="0" animBg="1"/>
      <p:bldP spid="59" grpId="0"/>
      <p:bldP spid="71" grpId="0"/>
      <p:bldP spid="75" grpId="0" animBg="1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00" y="26594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 smtClean="0">
                <a:solidFill>
                  <a:srgbClr val="00B050"/>
                </a:solidFill>
                <a:latin typeface="+mn-lt"/>
              </a:rPr>
              <a:t>Prediction With Linear Regression</a:t>
            </a:r>
            <a:endParaRPr lang="en-US" sz="3200" b="1" i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If you know something about X, this knowledge helps you predict something about Y.</a:t>
            </a:r>
          </a:p>
          <a:p>
            <a:r>
              <a:rPr lang="en-US" dirty="0">
                <a:latin typeface="Times New Roman" panose="02020603050405020304" pitchFamily="18" charset="0"/>
              </a:rPr>
              <a:t>Equation for prediction value: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66826" y="4377740"/>
            <a:ext cx="4154831" cy="605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Y</a:t>
            </a:r>
            <a:r>
              <a:rPr lang="en-US" altLang="en-US" baseline="-25000" dirty="0">
                <a:latin typeface="Times New Roman" panose="02020603050405020304" pitchFamily="18" charset="0"/>
              </a:rPr>
              <a:t>i  </a:t>
            </a:r>
            <a:r>
              <a:rPr lang="en-US" altLang="en-US" dirty="0">
                <a:latin typeface="Times New Roman" panose="02020603050405020304" pitchFamily="18" charset="0"/>
              </a:rPr>
              <a:t>=     </a:t>
            </a:r>
            <a:r>
              <a:rPr lang="en-US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en-US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 + </a:t>
            </a:r>
            <a:r>
              <a:rPr lang="en-US" altLang="en-US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dirty="0">
                <a:latin typeface="Times New Roman" panose="02020603050405020304" pitchFamily="18" charset="0"/>
              </a:rPr>
              <a:t>*x</a:t>
            </a:r>
            <a:r>
              <a:rPr lang="en-US" altLang="en-US" baseline="-25000" dirty="0">
                <a:latin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</a:rPr>
              <a:t>    +   random error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Tx/>
              <a:buFontTx/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2647899" y="4896920"/>
            <a:ext cx="1431758" cy="1080490"/>
            <a:chOff x="816" y="2148"/>
            <a:chExt cx="816" cy="676"/>
          </a:xfrm>
        </p:grpSpPr>
        <p:sp>
          <p:nvSpPr>
            <p:cNvPr id="6" name="AutoShape 9"/>
            <p:cNvSpPr>
              <a:spLocks/>
            </p:cNvSpPr>
            <p:nvPr/>
          </p:nvSpPr>
          <p:spPr bwMode="auto">
            <a:xfrm rot="5400000" flipH="1">
              <a:off x="1076" y="2009"/>
              <a:ext cx="156" cy="434"/>
            </a:xfrm>
            <a:prstGeom prst="leftBrace">
              <a:avLst>
                <a:gd name="adj1" fmla="val 300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816" y="2304"/>
              <a:ext cx="816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 b="0" baseline="0" dirty="0">
                  <a:solidFill>
                    <a:srgbClr val="FF0000"/>
                  </a:solidFill>
                </a:rPr>
                <a:t>Fixed – exactly on the line</a:t>
              </a:r>
            </a:p>
          </p:txBody>
        </p:sp>
      </p:grp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4194694" y="4375391"/>
            <a:ext cx="3813937" cy="1397000"/>
            <a:chOff x="2764" y="1792"/>
            <a:chExt cx="2036" cy="880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2764" y="1792"/>
              <a:ext cx="777" cy="22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 flipH="1" flipV="1">
              <a:off x="3428" y="2025"/>
              <a:ext cx="336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3360" y="2304"/>
              <a:ext cx="1440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600" b="0" baseline="0" dirty="0">
                  <a:solidFill>
                    <a:srgbClr val="FF0000"/>
                  </a:solidFill>
                </a:rPr>
                <a:t>Follows a normal distribution</a:t>
              </a:r>
            </a:p>
          </p:txBody>
        </p:sp>
      </p:grpSp>
      <p:sp>
        <p:nvSpPr>
          <p:cNvPr id="12" name="Rounded Rectangular Callout 11"/>
          <p:cNvSpPr/>
          <p:nvPr/>
        </p:nvSpPr>
        <p:spPr>
          <a:xfrm>
            <a:off x="1028349" y="3855164"/>
            <a:ext cx="1014259" cy="412124"/>
          </a:xfrm>
          <a:prstGeom prst="wedgeRoundRectCallout">
            <a:avLst>
              <a:gd name="adj1" fmla="val 58772"/>
              <a:gd name="adj2" fmla="val 1094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Outcome variable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628869" y="3729714"/>
            <a:ext cx="973807" cy="249345"/>
          </a:xfrm>
          <a:prstGeom prst="wedgeRoundRectCallout">
            <a:avLst>
              <a:gd name="adj1" fmla="val -23479"/>
              <a:gd name="adj2" fmla="val 217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Intercept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3344748" y="4061226"/>
            <a:ext cx="715879" cy="206062"/>
          </a:xfrm>
          <a:prstGeom prst="wedgeRoundRectCallout">
            <a:avLst>
              <a:gd name="adj1" fmla="val -51417"/>
              <a:gd name="adj2" fmla="val 15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Slope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4013752" y="4896920"/>
            <a:ext cx="1082826" cy="429200"/>
          </a:xfrm>
          <a:prstGeom prst="wedgeRoundRectCallout">
            <a:avLst>
              <a:gd name="adj1" fmla="val -81975"/>
              <a:gd name="adj2" fmla="val -967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Predictor variable</a:t>
            </a:r>
          </a:p>
        </p:txBody>
      </p:sp>
      <p:cxnSp>
        <p:nvCxnSpPr>
          <p:cNvPr id="25" name="Straight Connector 24"/>
          <p:cNvCxnSpPr>
            <a:stCxn id="29" idx="5"/>
            <a:endCxn id="28" idx="1"/>
          </p:cNvCxnSpPr>
          <p:nvPr/>
        </p:nvCxnSpPr>
        <p:spPr>
          <a:xfrm flipV="1">
            <a:off x="8474124" y="4712928"/>
            <a:ext cx="1298834" cy="7533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206755" y="4339176"/>
            <a:ext cx="25020" cy="1528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206754" y="5867626"/>
            <a:ext cx="201759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 flipV="1">
            <a:off x="9762598" y="4664076"/>
            <a:ext cx="70740" cy="572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/>
          <p:cNvSpPr/>
          <p:nvPr/>
        </p:nvSpPr>
        <p:spPr>
          <a:xfrm flipV="1">
            <a:off x="8413744" y="5457929"/>
            <a:ext cx="70740" cy="572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8226692" y="508859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67588" y="433364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0837" y="56913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52705" y="387656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y</a:t>
            </a:r>
          </a:p>
        </p:txBody>
      </p:sp>
      <p:sp>
        <p:nvSpPr>
          <p:cNvPr id="34" name="Oval 33"/>
          <p:cNvSpPr/>
          <p:nvPr/>
        </p:nvSpPr>
        <p:spPr>
          <a:xfrm flipV="1">
            <a:off x="8926446" y="4712071"/>
            <a:ext cx="70740" cy="572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9728845" y="447576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8" name="TextBox 28">
            <a:extLst>
              <a:ext uri="{FF2B5EF4-FFF2-40B4-BE49-F238E27FC236}">
                <a16:creationId xmlns:a16="http://schemas.microsoft.com/office/drawing/2014/main" id="{F508A29D-5301-4181-B02D-4E621BFE1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9244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10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FD8AF4E-3131-4444-B489-6F5CE99481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17578CC-2F72-4BE4-BED4-8AE79935A09D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 16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8754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055" y="25954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00B050"/>
                </a:solidFill>
                <a:latin typeface="+mn-lt"/>
              </a:rPr>
              <a:t>Linear regression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780" y="2032770"/>
            <a:ext cx="4118956" cy="4023360"/>
          </a:xfrm>
        </p:spPr>
        <p:txBody>
          <a:bodyPr>
            <a:normAutofit/>
          </a:bodyPr>
          <a:lstStyle/>
          <a:p>
            <a:pPr marL="201168" lvl="1" indent="0">
              <a:lnSpc>
                <a:spcPct val="90000"/>
              </a:lnSpc>
              <a:buNone/>
            </a:pPr>
            <a:r>
              <a:rPr lang="en-US" altLang="en-US" sz="2400" dirty="0">
                <a:solidFill>
                  <a:schemeClr val="accent2"/>
                </a:solidFill>
              </a:rPr>
              <a:t>1. The relationship between X and Y is linear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817" y="2758304"/>
            <a:ext cx="3038475" cy="16266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7781" y="1923108"/>
            <a:ext cx="38234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en-US" sz="2400" dirty="0"/>
              <a:t>3. </a:t>
            </a:r>
            <a:r>
              <a:rPr lang="en-US" altLang="en-US" sz="2400" dirty="0">
                <a:solidFill>
                  <a:schemeClr val="accent2"/>
                </a:solidFill>
              </a:rPr>
              <a:t>Y is distributed normally at</a:t>
            </a:r>
          </a:p>
          <a:p>
            <a:pPr marL="0" lvl="1"/>
            <a:r>
              <a:rPr lang="en-US" altLang="en-US" sz="2400" dirty="0">
                <a:solidFill>
                  <a:schemeClr val="accent2"/>
                </a:solidFill>
              </a:rPr>
              <a:t> each value of X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211" y="3841172"/>
            <a:ext cx="2914650" cy="1562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83" y="2758304"/>
            <a:ext cx="3562951" cy="176472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311734" y="5495404"/>
            <a:ext cx="411895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2. </a:t>
            </a:r>
            <a:r>
              <a:rPr lang="en-US" altLang="en-US" sz="2400" dirty="0">
                <a:solidFill>
                  <a:schemeClr val="accent2"/>
                </a:solidFill>
              </a:rPr>
              <a:t>The variance of Y at every value of X is the same </a:t>
            </a:r>
            <a:endParaRPr lang="en-GB" sz="2400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1285C563-7718-467D-92AE-5C04CCE95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4504" y="6368310"/>
            <a:ext cx="47186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/>
                <a:ea typeface="ＭＳ Ｐゴシック" charset="0"/>
                <a:cs typeface="Roboto Regular"/>
              </a:rPr>
              <a:t>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797D3B-7737-4E54-BA69-699C7D35A0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85" y="1"/>
            <a:ext cx="1829593" cy="12939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A615AA-0DE4-491D-9900-6C23B7F818E5}"/>
              </a:ext>
            </a:extLst>
          </p:cNvPr>
          <p:cNvSpPr/>
          <p:nvPr/>
        </p:nvSpPr>
        <p:spPr>
          <a:xfrm>
            <a:off x="278822" y="1135140"/>
            <a:ext cx="11357441" cy="5953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3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F47C9F-C235-40BB-B0A5-3FE50CB56B15}"/>
              </a:ext>
            </a:extLst>
          </p:cNvPr>
          <p:cNvSpPr/>
          <p:nvPr/>
        </p:nvSpPr>
        <p:spPr>
          <a:xfrm flipH="1">
            <a:off x="10470524" y="6309360"/>
            <a:ext cx="1738864" cy="548640"/>
          </a:xfrm>
          <a:prstGeom prst="rect">
            <a:avLst/>
          </a:prstGeom>
          <a:solidFill>
            <a:srgbClr val="0C5A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Regular"/>
                <a:ea typeface="+mn-ea"/>
                <a:cs typeface="Roboto Regular"/>
              </a:rPr>
              <a:t>               17</a:t>
            </a:r>
            <a:endParaRPr kumimoji="0" 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18719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798</Words>
  <Application>Microsoft Office PowerPoint</Application>
  <PresentationFormat>Widescreen</PresentationFormat>
  <Paragraphs>215</Paragraphs>
  <Slides>58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ＭＳ Ｐゴシック</vt:lpstr>
      <vt:lpstr>Arial</vt:lpstr>
      <vt:lpstr>Calibri</vt:lpstr>
      <vt:lpstr>Calibri Light</vt:lpstr>
      <vt:lpstr>PT Sans</vt:lpstr>
      <vt:lpstr>Roboto Regular</vt:lpstr>
      <vt:lpstr>Symbol</vt:lpstr>
      <vt:lpstr>Times New Roman</vt:lpstr>
      <vt:lpstr>Verdana</vt:lpstr>
      <vt:lpstr>Wingdings</vt:lpstr>
      <vt:lpstr>Office Theme</vt:lpstr>
      <vt:lpstr>Equation</vt:lpstr>
      <vt:lpstr>Machine Learning Algorithm – Today’s session</vt:lpstr>
      <vt:lpstr>PowerPoint Presentation</vt:lpstr>
      <vt:lpstr>Supervised Learning- Regression</vt:lpstr>
      <vt:lpstr>Quick Check – Regression or Classification</vt:lpstr>
      <vt:lpstr>Linear Regression</vt:lpstr>
      <vt:lpstr>Regression Analysis</vt:lpstr>
      <vt:lpstr>What is Linear?</vt:lpstr>
      <vt:lpstr>Prediction With Linear Regression</vt:lpstr>
      <vt:lpstr>Linear regression assumptions</vt:lpstr>
      <vt:lpstr>PowerPoint Presentation</vt:lpstr>
      <vt:lpstr>PowerPoint Presentation</vt:lpstr>
      <vt:lpstr>PowerPoint Presentation</vt:lpstr>
      <vt:lpstr>PowerPoint Presentation</vt:lpstr>
      <vt:lpstr>Defining the Criterion: (Area in sq.ft vs. Price in Lakhs)</vt:lpstr>
      <vt:lpstr>Which error criterion to use</vt:lpstr>
      <vt:lpstr>Deep Dive : Sum of Absolute Errors</vt:lpstr>
      <vt:lpstr>PowerPoint Presentation</vt:lpstr>
      <vt:lpstr>Defining the Criterion: Two factors/inputs/attributes</vt:lpstr>
      <vt:lpstr>R-squared Explained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Machine Learning</dc:title>
  <dc:creator>sudheer reddy poreddy</dc:creator>
  <cp:lastModifiedBy>Vijay,Botla,HYDERABAD,GLOBE-AS&amp;I-ADS-MS SRV LIN</cp:lastModifiedBy>
  <cp:revision>69</cp:revision>
  <cp:lastPrinted>2017-11-21T11:24:02Z</cp:lastPrinted>
  <dcterms:created xsi:type="dcterms:W3CDTF">2017-11-21T11:20:55Z</dcterms:created>
  <dcterms:modified xsi:type="dcterms:W3CDTF">2019-10-09T14:18:39Z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Botla.Vijay@xs.nestle.com</vt:lpwstr>
  </property>
  <property fmtid="{D5CDD505-2E9C-101B-9397-08002B2CF9AE}" pid="5" name="MSIP_Label_1ada0a2f-b917-4d51-b0d0-d418a10c8b23_SetDate">
    <vt:lpwstr>2019-10-09T11:53:04.9553757Z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ActionId">
    <vt:lpwstr>3dee96fe-9516-4fe9-bb38-bad4f31977e1</vt:lpwstr>
  </property>
  <property fmtid="{D5CDD505-2E9C-101B-9397-08002B2CF9AE}" pid="9" name="MSIP_Label_1ada0a2f-b917-4d51-b0d0-d418a10c8b23_Extended_MSFT_Method">
    <vt:lpwstr>Automatic</vt:lpwstr>
  </property>
  <property fmtid="{D5CDD505-2E9C-101B-9397-08002B2CF9AE}" pid="10" name="Sensitivity">
    <vt:lpwstr>General Use</vt:lpwstr>
  </property>
</Properties>
</file>